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Garamond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Alata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Garamon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aramo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aramond-boldItalic.fntdata"/><Relationship Id="rId30" Type="http://schemas.openxmlformats.org/officeDocument/2006/relationships/font" Target="fonts/Garamond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lat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7e20378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7e20378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0a420224a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0a420224a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0a420224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0a420224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0a420224a_2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30a420224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0a420224a_2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30a420224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0a420224a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30a420224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0a420224a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130a420224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0a420224a_2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30a420224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0a420224a_2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30a420224a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0a420224a_3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30a420224a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0a420224a_3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30a420224a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7e20378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7e20378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0a420224a_3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30a420224a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7e203780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7e203780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0a420224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0a420224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7faa11b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7faa11b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a7faa11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a7faa11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0a42022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0a42022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0a420224a_3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30a420224a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0a420224a_3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30a420224a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0a420224a_3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30a420224a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7e203780d_4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27e203780d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3" type="title"/>
          </p:nvPr>
        </p:nvSpPr>
        <p:spPr>
          <a:xfrm>
            <a:off x="76687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title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5" type="title"/>
          </p:nvPr>
        </p:nvSpPr>
        <p:spPr>
          <a:xfrm>
            <a:off x="766725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7" type="title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3"/>
          <p:cNvSpPr txBox="1"/>
          <p:nvPr>
            <p:ph idx="8" type="title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3"/>
          <p:cNvSpPr txBox="1"/>
          <p:nvPr>
            <p:ph idx="9" type="subTitle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3" type="title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13"/>
          <p:cNvSpPr txBox="1"/>
          <p:nvPr>
            <p:ph idx="14" type="title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3"/>
          <p:cNvSpPr txBox="1"/>
          <p:nvPr>
            <p:ph idx="15" type="subTitle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researchgate.net/figure/Different-types-of-wearable-technology_fig5_322261039" TargetMode="External"/><Relationship Id="rId4" Type="http://schemas.openxmlformats.org/officeDocument/2006/relationships/hyperlink" Target="https://www.designnews.com/sites/designnews.com/files/W6XXNX.jpg" TargetMode="External"/><Relationship Id="rId5" Type="http://schemas.openxmlformats.org/officeDocument/2006/relationships/hyperlink" Target="https://www.allheart.com/b-sphygmomanometers.html" TargetMode="External"/><Relationship Id="rId6" Type="http://schemas.openxmlformats.org/officeDocument/2006/relationships/hyperlink" Target="https://hbr.org/resources/images/article_assets/2019/05/May19_26_647373390.jpg" TargetMode="External"/><Relationship Id="rId7" Type="http://schemas.openxmlformats.org/officeDocument/2006/relationships/hyperlink" Target="https://content.u-blox.com/sites/default/files/Solution-architecture-for-portable-and-wearable-health-devices.jpg" TargetMode="External"/><Relationship Id="rId8" Type="http://schemas.openxmlformats.org/officeDocument/2006/relationships/hyperlink" Target="https://sensorkit.joy-it.net/en/sensors/ky-039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jpg"/><Relationship Id="rId5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</a:t>
            </a:r>
            <a:r>
              <a:rPr lang="en-GB" sz="3355"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GB" sz="3355">
                <a:latin typeface="Garamond"/>
                <a:ea typeface="Garamond"/>
                <a:cs typeface="Garamond"/>
                <a:sym typeface="Garamond"/>
              </a:rPr>
              <a:t>Health Wearable</a:t>
            </a:r>
            <a:r>
              <a:rPr lang="en-GB" sz="3355">
                <a:latin typeface="Garamond"/>
                <a:ea typeface="Garamond"/>
                <a:cs typeface="Garamond"/>
                <a:sym typeface="Garamond"/>
              </a:rPr>
              <a:t> Device</a:t>
            </a:r>
            <a:endParaRPr sz="3355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75" y="1163975"/>
            <a:ext cx="7860351" cy="38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375" y="152400"/>
            <a:ext cx="3633182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3"/>
          <p:cNvGrpSpPr/>
          <p:nvPr/>
        </p:nvGrpSpPr>
        <p:grpSpPr>
          <a:xfrm>
            <a:off x="436441" y="195723"/>
            <a:ext cx="2164248" cy="1113000"/>
            <a:chOff x="791125" y="1362000"/>
            <a:chExt cx="2362200" cy="3180000"/>
          </a:xfrm>
        </p:grpSpPr>
        <p:sp>
          <p:nvSpPr>
            <p:cNvPr id="267" name="Google Shape;267;p23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rgbClr val="FFB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3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23"/>
          <p:cNvSpPr txBox="1"/>
          <p:nvPr/>
        </p:nvSpPr>
        <p:spPr>
          <a:xfrm>
            <a:off x="436463" y="404475"/>
            <a:ext cx="2164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Heartbeat</a:t>
            </a:r>
            <a:b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Sensor Code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273" name="Google Shape;273;p23"/>
          <p:cNvGrpSpPr/>
          <p:nvPr/>
        </p:nvGrpSpPr>
        <p:grpSpPr>
          <a:xfrm>
            <a:off x="1708764" y="1552997"/>
            <a:ext cx="207340" cy="369974"/>
            <a:chOff x="-41827300" y="3584850"/>
            <a:chExt cx="186675" cy="316650"/>
          </a:xfrm>
        </p:grpSpPr>
        <p:sp>
          <p:nvSpPr>
            <p:cNvPr id="274" name="Google Shape;274;p23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1698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783" y="152400"/>
            <a:ext cx="2569817" cy="3422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24"/>
          <p:cNvGrpSpPr/>
          <p:nvPr/>
        </p:nvGrpSpPr>
        <p:grpSpPr>
          <a:xfrm>
            <a:off x="3489866" y="85498"/>
            <a:ext cx="2164248" cy="1113000"/>
            <a:chOff x="791125" y="1362000"/>
            <a:chExt cx="2362200" cy="3180000"/>
          </a:xfrm>
        </p:grpSpPr>
        <p:sp>
          <p:nvSpPr>
            <p:cNvPr id="283" name="Google Shape;283;p24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rgbClr val="FFB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4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4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24"/>
          <p:cNvSpPr txBox="1"/>
          <p:nvPr/>
        </p:nvSpPr>
        <p:spPr>
          <a:xfrm>
            <a:off x="3489888" y="294250"/>
            <a:ext cx="2164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Heartbeat</a:t>
            </a:r>
            <a:b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Sensor Code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289" name="Google Shape;289;p24"/>
          <p:cNvGrpSpPr/>
          <p:nvPr/>
        </p:nvGrpSpPr>
        <p:grpSpPr>
          <a:xfrm>
            <a:off x="4762189" y="1442772"/>
            <a:ext cx="207340" cy="369974"/>
            <a:chOff x="-41827300" y="3584850"/>
            <a:chExt cx="186675" cy="316650"/>
          </a:xfrm>
        </p:grpSpPr>
        <p:sp>
          <p:nvSpPr>
            <p:cNvPr id="290" name="Google Shape;290;p24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                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97" name="Google Shape;297;p25"/>
          <p:cNvPicPr preferRelativeResize="0"/>
          <p:nvPr/>
        </p:nvPicPr>
        <p:blipFill rotWithShape="1">
          <a:blip r:embed="rId3">
            <a:alphaModFix/>
          </a:blip>
          <a:srcRect b="0" l="39091" r="0" t="0"/>
          <a:stretch/>
        </p:blipFill>
        <p:spPr>
          <a:xfrm>
            <a:off x="2067804" y="528250"/>
            <a:ext cx="5008401" cy="40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6451"/>
            <a:ext cx="9144001" cy="47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/>
        </p:nvSpPr>
        <p:spPr>
          <a:xfrm>
            <a:off x="241100" y="3837525"/>
            <a:ext cx="312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Heartbeat sensor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/>
          <p:nvPr>
            <p:ph type="title"/>
          </p:nvPr>
        </p:nvSpPr>
        <p:spPr>
          <a:xfrm>
            <a:off x="672125" y="2837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                 Raspberry as MQTT Broker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05" name="Google Shape;3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420089"/>
            <a:ext cx="5143500" cy="32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/>
          <p:nvPr/>
        </p:nvSpPr>
        <p:spPr>
          <a:xfrm>
            <a:off x="6409275" y="1496850"/>
            <a:ext cx="2139900" cy="304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pi@raspberry:~ $ </a:t>
            </a:r>
            <a:r>
              <a:rPr b="1" lang="en-GB" sz="115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sudo apt install -y mosquitto mosquitto-clients</a:t>
            </a:r>
            <a:endParaRPr b="1" sz="115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pi@raspberry:~ $ </a:t>
            </a:r>
            <a:r>
              <a:rPr b="1" lang="en-GB" sz="115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mosquitto -d</a:t>
            </a:r>
            <a:endParaRPr b="1" sz="115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672125" y="2837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              From broker(Publisher and Subscriber)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1225600" y="1456650"/>
            <a:ext cx="2983500" cy="309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mosquitto -d</a:t>
            </a:r>
            <a:endParaRPr b="1" sz="115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mosquitto_pub -d -t testTopic -m</a:t>
            </a: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5404025" y="1456650"/>
            <a:ext cx="2983500" cy="309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Mosquitto_sub -d -t testTopic -m</a:t>
            </a:r>
            <a:endParaRPr/>
          </a:p>
        </p:txBody>
      </p:sp>
      <p:cxnSp>
        <p:nvCxnSpPr>
          <p:cNvPr id="314" name="Google Shape;314;p27"/>
          <p:cNvCxnSpPr>
            <a:stCxn id="312" idx="3"/>
            <a:endCxn id="313" idx="1"/>
          </p:cNvCxnSpPr>
          <p:nvPr/>
        </p:nvCxnSpPr>
        <p:spPr>
          <a:xfrm>
            <a:off x="4209100" y="3003750"/>
            <a:ext cx="119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type="title"/>
          </p:nvPr>
        </p:nvSpPr>
        <p:spPr>
          <a:xfrm>
            <a:off x="672125" y="2837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             Raspberry to Laptop as client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20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963" y="1135175"/>
            <a:ext cx="6319625" cy="38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672125" y="2837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                   Smartphone as client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4125"/>
            <a:ext cx="7331658" cy="40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642000" y="2837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                    MQTT Broker to Arduino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32" name="Google Shape;332;p30"/>
          <p:cNvCxnSpPr/>
          <p:nvPr/>
        </p:nvCxnSpPr>
        <p:spPr>
          <a:xfrm>
            <a:off x="3716850" y="2752600"/>
            <a:ext cx="119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3" name="Google Shape;3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750" y="1372150"/>
            <a:ext cx="3938676" cy="292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00" y="1542926"/>
            <a:ext cx="3984705" cy="241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type="title"/>
          </p:nvPr>
        </p:nvSpPr>
        <p:spPr>
          <a:xfrm>
            <a:off x="672125" y="2837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                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40" name="Google Shape;3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275" y="2146150"/>
            <a:ext cx="3091624" cy="12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50" y="326950"/>
            <a:ext cx="4383050" cy="4746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1"/>
          <p:cNvSpPr txBox="1"/>
          <p:nvPr/>
        </p:nvSpPr>
        <p:spPr>
          <a:xfrm>
            <a:off x="4741775" y="446150"/>
            <a:ext cx="420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The code for transmitting the data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type="title"/>
          </p:nvPr>
        </p:nvSpPr>
        <p:spPr>
          <a:xfrm>
            <a:off x="672125" y="2837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                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48" name="Google Shape;3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00" y="528275"/>
            <a:ext cx="3807626" cy="45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925" y="528275"/>
            <a:ext cx="4047600" cy="453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>
                <a:latin typeface="Garamond"/>
                <a:ea typeface="Garamond"/>
                <a:cs typeface="Garamond"/>
                <a:sym typeface="Garamond"/>
              </a:rPr>
              <a:t>Introduction</a:t>
            </a:r>
            <a:r>
              <a:rPr lang="en-GB" sz="3020"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302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478375"/>
            <a:ext cx="8520600" cy="30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aramond"/>
              <a:buChar char="❖"/>
            </a:pPr>
            <a:r>
              <a:rPr lang="en-GB" sz="2200">
                <a:latin typeface="Garamond"/>
                <a:ea typeface="Garamond"/>
                <a:cs typeface="Garamond"/>
                <a:sym typeface="Garamond"/>
              </a:rPr>
              <a:t>Wearables becoming </a:t>
            </a:r>
            <a:r>
              <a:rPr lang="en-GB" sz="2200">
                <a:latin typeface="Garamond"/>
                <a:ea typeface="Garamond"/>
                <a:cs typeface="Garamond"/>
                <a:sym typeface="Garamond"/>
              </a:rPr>
              <a:t>increasingly popular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aramond"/>
              <a:buChar char="❖"/>
            </a:pPr>
            <a:r>
              <a:rPr lang="en-GB" sz="2200">
                <a:latin typeface="Garamond"/>
                <a:ea typeface="Garamond"/>
                <a:cs typeface="Garamond"/>
                <a:sym typeface="Garamond"/>
              </a:rPr>
              <a:t> Easy management of patient records </a:t>
            </a:r>
            <a:r>
              <a:rPr lang="en-GB" sz="2200"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aramond"/>
              <a:buChar char="❖"/>
            </a:pPr>
            <a:r>
              <a:rPr lang="en-GB" sz="2200">
                <a:latin typeface="Garamond"/>
                <a:ea typeface="Garamond"/>
                <a:cs typeface="Garamond"/>
                <a:sym typeface="Garamond"/>
              </a:rPr>
              <a:t> Quick medical response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050" y="1245375"/>
            <a:ext cx="3160600" cy="32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type="title"/>
          </p:nvPr>
        </p:nvSpPr>
        <p:spPr>
          <a:xfrm>
            <a:off x="672125" y="2837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                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55" name="Google Shape;3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625" y="283725"/>
            <a:ext cx="4851275" cy="46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>
                <a:latin typeface="Garamond"/>
                <a:ea typeface="Garamond"/>
                <a:cs typeface="Garamond"/>
                <a:sym typeface="Garamond"/>
              </a:rPr>
              <a:t>Reference</a:t>
            </a:r>
            <a:r>
              <a:rPr lang="en-GB" sz="3020">
                <a:latin typeface="Garamond"/>
                <a:ea typeface="Garamond"/>
                <a:cs typeface="Garamond"/>
                <a:sym typeface="Garamond"/>
              </a:rPr>
              <a:t> images</a:t>
            </a:r>
            <a:endParaRPr sz="302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1" name="Google Shape;36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https://www.researchgate.net/figure/Different-types-of-wearable-technology_fig5_322261039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https://www.designnews.com/sites/designnews.com/files/W6XXNX.jpg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https://www.allheart.com/b-sphygmomanometers.html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https://hbr.org/resources/images/article_assets/2019/05/May19_26_647373390.jpg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https://content.u-blox.com/sites/default/files/Solution-architecture-for-portable-and-wearable-health-devices.jpg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8"/>
              </a:rPr>
              <a:t>https://sensorkit.joy-it.net/en/sensors/ky-039</a:t>
            </a:r>
            <a:r>
              <a:rPr lang="en-GB"/>
              <a:t> </a:t>
            </a:r>
            <a:br>
              <a:rPr lang="en-GB"/>
            </a:b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 txBox="1"/>
          <p:nvPr>
            <p:ph idx="1" type="body"/>
          </p:nvPr>
        </p:nvSpPr>
        <p:spPr>
          <a:xfrm>
            <a:off x="792150" y="1620875"/>
            <a:ext cx="75597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0">
                <a:solidFill>
                  <a:schemeClr val="accent1"/>
                </a:solidFill>
              </a:rPr>
              <a:t>Questions</a:t>
            </a:r>
            <a:endParaRPr sz="6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75" y="152400"/>
            <a:ext cx="767156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414150" y="49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3020">
                <a:latin typeface="Garamond"/>
                <a:ea typeface="Garamond"/>
                <a:cs typeface="Garamond"/>
                <a:sym typeface="Garamond"/>
              </a:rPr>
              <a:t>OVERVIEW OF OUR PROJECT</a:t>
            </a:r>
            <a:endParaRPr sz="3020"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87" name="Google Shape;87;p17"/>
          <p:cNvGrpSpPr/>
          <p:nvPr/>
        </p:nvGrpSpPr>
        <p:grpSpPr>
          <a:xfrm>
            <a:off x="3476766" y="2071297"/>
            <a:ext cx="2309759" cy="1181688"/>
            <a:chOff x="791125" y="1362000"/>
            <a:chExt cx="2362200" cy="3180000"/>
          </a:xfrm>
        </p:grpSpPr>
        <p:sp>
          <p:nvSpPr>
            <p:cNvPr id="88" name="Google Shape;88;p17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rgbClr val="7EA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17"/>
          <p:cNvGrpSpPr/>
          <p:nvPr/>
        </p:nvGrpSpPr>
        <p:grpSpPr>
          <a:xfrm>
            <a:off x="6330406" y="2056992"/>
            <a:ext cx="2164248" cy="1210308"/>
            <a:chOff x="791125" y="1362000"/>
            <a:chExt cx="2362200" cy="3180000"/>
          </a:xfrm>
        </p:grpSpPr>
        <p:sp>
          <p:nvSpPr>
            <p:cNvPr id="94" name="Google Shape;94;p17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17"/>
          <p:cNvGrpSpPr/>
          <p:nvPr/>
        </p:nvGrpSpPr>
        <p:grpSpPr>
          <a:xfrm>
            <a:off x="649341" y="2086348"/>
            <a:ext cx="2164248" cy="1113000"/>
            <a:chOff x="791125" y="1362000"/>
            <a:chExt cx="2362200" cy="3180000"/>
          </a:xfrm>
        </p:grpSpPr>
        <p:sp>
          <p:nvSpPr>
            <p:cNvPr id="100" name="Google Shape;100;p17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rgbClr val="FFB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7"/>
          <p:cNvSpPr txBox="1"/>
          <p:nvPr/>
        </p:nvSpPr>
        <p:spPr>
          <a:xfrm>
            <a:off x="649363" y="2295100"/>
            <a:ext cx="2164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SENSOR NODE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[Publisher]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508388" y="2320050"/>
            <a:ext cx="230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RASPBERRY PI</a:t>
            </a:r>
            <a:endParaRPr sz="16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[MQTT BROKER]</a:t>
            </a:r>
            <a:endParaRPr sz="16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6294963" y="2210995"/>
            <a:ext cx="21642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MOBILE DEVICE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[SUBSCRIBER/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PUBLISHER]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1848163" y="3443622"/>
            <a:ext cx="353453" cy="369974"/>
            <a:chOff x="-41893475" y="3584850"/>
            <a:chExt cx="318225" cy="316650"/>
          </a:xfrm>
        </p:grpSpPr>
        <p:sp>
          <p:nvSpPr>
            <p:cNvPr id="109" name="Google Shape;109;p17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17"/>
          <p:cNvGrpSpPr/>
          <p:nvPr/>
        </p:nvGrpSpPr>
        <p:grpSpPr>
          <a:xfrm>
            <a:off x="4538791" y="3443614"/>
            <a:ext cx="351703" cy="369945"/>
            <a:chOff x="-40011050" y="3972375"/>
            <a:chExt cx="316650" cy="316625"/>
          </a:xfrm>
        </p:grpSpPr>
        <p:sp>
          <p:nvSpPr>
            <p:cNvPr id="114" name="Google Shape;114;p17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6" name="Google Shape;116;p17"/>
          <p:cNvCxnSpPr>
            <a:endCxn id="106" idx="1"/>
          </p:cNvCxnSpPr>
          <p:nvPr/>
        </p:nvCxnSpPr>
        <p:spPr>
          <a:xfrm flipH="1" rot="10800000">
            <a:off x="2814488" y="2642850"/>
            <a:ext cx="693900" cy="7800"/>
          </a:xfrm>
          <a:prstGeom prst="straightConnector1">
            <a:avLst/>
          </a:prstGeom>
          <a:noFill/>
          <a:ln cap="flat" cmpd="sng" w="9525">
            <a:solidFill>
              <a:srgbClr val="78A7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" name="Google Shape;117;p17"/>
          <p:cNvCxnSpPr/>
          <p:nvPr/>
        </p:nvCxnSpPr>
        <p:spPr>
          <a:xfrm flipH="1">
            <a:off x="5765220" y="2905835"/>
            <a:ext cx="565200" cy="11400"/>
          </a:xfrm>
          <a:prstGeom prst="straightConnector1">
            <a:avLst/>
          </a:prstGeom>
          <a:noFill/>
          <a:ln cap="flat" cmpd="sng" w="9525">
            <a:solidFill>
              <a:srgbClr val="78A7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" name="Google Shape;118;p17"/>
          <p:cNvCxnSpPr/>
          <p:nvPr/>
        </p:nvCxnSpPr>
        <p:spPr>
          <a:xfrm flipH="1" rot="10800000">
            <a:off x="5786511" y="2659144"/>
            <a:ext cx="543900" cy="6000"/>
          </a:xfrm>
          <a:prstGeom prst="straightConnector1">
            <a:avLst/>
          </a:prstGeom>
          <a:noFill/>
          <a:ln cap="flat" cmpd="sng" w="9525">
            <a:solidFill>
              <a:srgbClr val="78A7E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8"/>
          <p:cNvGrpSpPr/>
          <p:nvPr/>
        </p:nvGrpSpPr>
        <p:grpSpPr>
          <a:xfrm flipH="1">
            <a:off x="2113683" y="373362"/>
            <a:ext cx="5042987" cy="3878528"/>
            <a:chOff x="2362200" y="890550"/>
            <a:chExt cx="4371900" cy="3362400"/>
          </a:xfrm>
        </p:grpSpPr>
        <p:sp>
          <p:nvSpPr>
            <p:cNvPr id="124" name="Google Shape;124;p18"/>
            <p:cNvSpPr/>
            <p:nvPr/>
          </p:nvSpPr>
          <p:spPr>
            <a:xfrm>
              <a:off x="2362200" y="890550"/>
              <a:ext cx="4371900" cy="3362400"/>
            </a:xfrm>
            <a:prstGeom prst="roundRect">
              <a:avLst>
                <a:gd fmla="val 4601" name="adj"/>
              </a:avLst>
            </a:prstGeom>
            <a:solidFill>
              <a:srgbClr val="FFB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2428800" y="1109625"/>
              <a:ext cx="4238700" cy="30765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" name="Google Shape;129;p18"/>
          <p:cNvGrpSpPr/>
          <p:nvPr/>
        </p:nvGrpSpPr>
        <p:grpSpPr>
          <a:xfrm flipH="1">
            <a:off x="1973669" y="871118"/>
            <a:ext cx="5042987" cy="3878528"/>
            <a:chOff x="2362200" y="890550"/>
            <a:chExt cx="4371900" cy="3362400"/>
          </a:xfrm>
        </p:grpSpPr>
        <p:sp>
          <p:nvSpPr>
            <p:cNvPr id="130" name="Google Shape;130;p18"/>
            <p:cNvSpPr/>
            <p:nvPr/>
          </p:nvSpPr>
          <p:spPr>
            <a:xfrm>
              <a:off x="2362200" y="890550"/>
              <a:ext cx="4371900" cy="3362400"/>
            </a:xfrm>
            <a:prstGeom prst="roundRect">
              <a:avLst>
                <a:gd fmla="val 4601" name="adj"/>
              </a:avLst>
            </a:pr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2428801" y="1100860"/>
              <a:ext cx="4238700" cy="30765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8"/>
          <p:cNvSpPr txBox="1"/>
          <p:nvPr/>
        </p:nvSpPr>
        <p:spPr>
          <a:xfrm>
            <a:off x="3231324" y="1135247"/>
            <a:ext cx="2807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User Interface</a:t>
            </a:r>
            <a:endParaRPr sz="1800" u="sng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333315" y="1855950"/>
            <a:ext cx="2532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General information of the patient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7" name="Google Shape;137;p18"/>
          <p:cNvGrpSpPr/>
          <p:nvPr/>
        </p:nvGrpSpPr>
        <p:grpSpPr>
          <a:xfrm>
            <a:off x="2602156" y="4048417"/>
            <a:ext cx="1047143" cy="406065"/>
            <a:chOff x="5159450" y="1919950"/>
            <a:chExt cx="1541050" cy="862500"/>
          </a:xfrm>
        </p:grpSpPr>
        <p:sp>
          <p:nvSpPr>
            <p:cNvPr id="138" name="Google Shape;138;p18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" name="Google Shape;139;p18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140" name="Google Shape;140;p18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8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42" name="Google Shape;142;p18"/>
          <p:cNvSpPr txBox="1"/>
          <p:nvPr/>
        </p:nvSpPr>
        <p:spPr>
          <a:xfrm>
            <a:off x="4494275" y="4221376"/>
            <a:ext cx="2225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ts val="1300"/>
              <a:buFont typeface="Montserrat"/>
              <a:buNone/>
            </a:pPr>
            <a:r>
              <a:rPr b="0" i="0" lang="en-GB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Blood pressure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2588524" y="3173378"/>
            <a:ext cx="1074435" cy="439590"/>
          </a:xfrm>
          <a:custGeom>
            <a:rect b="b" l="l" r="r" t="t"/>
            <a:pathLst>
              <a:path extrusionOk="0" h="17394" w="42514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18"/>
          <p:cNvGrpSpPr/>
          <p:nvPr/>
        </p:nvGrpSpPr>
        <p:grpSpPr>
          <a:xfrm rot="5400000">
            <a:off x="3009211" y="3422611"/>
            <a:ext cx="233048" cy="816177"/>
            <a:chOff x="6057386" y="2827805"/>
            <a:chExt cx="302032" cy="1568967"/>
          </a:xfrm>
        </p:grpSpPr>
        <p:grpSp>
          <p:nvGrpSpPr>
            <p:cNvPr id="145" name="Google Shape;145;p18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146" name="Google Shape;146;p18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rect b="b" l="l" r="r" t="t"/>
                <a:pathLst>
                  <a:path extrusionOk="0" h="62082" w="11951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rect b="b" l="l" r="r" t="t"/>
                <a:pathLst>
                  <a:path extrusionOk="0" h="61967" w="5979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rect b="b" l="l" r="r" t="t"/>
                <a:pathLst>
                  <a:path extrusionOk="0" h="442" w="2628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rect b="b" l="l" r="r" t="t"/>
                <a:pathLst>
                  <a:path extrusionOk="0" h="443" w="2628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8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8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8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8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rect b="b" l="l" r="r" t="t"/>
                <a:pathLst>
                  <a:path extrusionOk="0" h="442" w="2622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8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rect b="b" l="l" r="r" t="t"/>
                <a:pathLst>
                  <a:path extrusionOk="0" h="443" w="2622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8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8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rect b="b" l="l" r="r" t="t"/>
                <a:pathLst>
                  <a:path extrusionOk="0" h="442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rect b="b" l="l" r="r" t="t"/>
                <a:pathLst>
                  <a:path extrusionOk="0" h="437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8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rect b="b" l="l" r="r" t="t"/>
                <a:pathLst>
                  <a:path extrusionOk="0" h="437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rect b="b" l="l" r="r" t="t"/>
                <a:pathLst>
                  <a:path extrusionOk="0" h="437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8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rect b="b" l="l" r="r" t="t"/>
                <a:pathLst>
                  <a:path extrusionOk="0" h="443" w="1315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8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rect b="b" l="l" r="r" t="t"/>
                <a:pathLst>
                  <a:path extrusionOk="0" h="443" w="1315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rect b="b" l="l" r="r" t="t"/>
                <a:pathLst>
                  <a:path extrusionOk="0" h="442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rect b="b" l="l" r="r" t="t"/>
                <a:pathLst>
                  <a:path extrusionOk="0" h="437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8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rect b="b" l="l" r="r" t="t"/>
                <a:pathLst>
                  <a:path extrusionOk="0" h="437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8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rect b="b" l="l" r="r" t="t"/>
                <a:pathLst>
                  <a:path extrusionOk="0" h="437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8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rect b="b" l="l" r="r" t="t"/>
                <a:pathLst>
                  <a:path extrusionOk="0" h="443" w="1314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8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rect b="b" l="l" r="r" t="t"/>
                <a:pathLst>
                  <a:path extrusionOk="0" h="443" w="1314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8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rect b="b" l="l" r="r" t="t"/>
                <a:pathLst>
                  <a:path extrusionOk="0" h="54905" w="873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" name="Google Shape;175;p18"/>
            <p:cNvSpPr/>
            <p:nvPr/>
          </p:nvSpPr>
          <p:spPr>
            <a:xfrm>
              <a:off x="6197446" y="3448751"/>
              <a:ext cx="22063" cy="861792"/>
            </a:xfrm>
            <a:custGeom>
              <a:rect b="b" l="l" r="r" t="t"/>
              <a:pathLst>
                <a:path extrusionOk="0" h="34100" w="873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6155165" y="4281201"/>
              <a:ext cx="106473" cy="115571"/>
            </a:xfrm>
            <a:custGeom>
              <a:rect b="b" l="l" r="r" t="t"/>
              <a:pathLst>
                <a:path extrusionOk="0" h="4573" w="4213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18"/>
          <p:cNvGrpSpPr/>
          <p:nvPr/>
        </p:nvGrpSpPr>
        <p:grpSpPr>
          <a:xfrm>
            <a:off x="2895308" y="1827720"/>
            <a:ext cx="392555" cy="969797"/>
            <a:chOff x="4588296" y="1557988"/>
            <a:chExt cx="402414" cy="1136125"/>
          </a:xfrm>
        </p:grpSpPr>
        <p:sp>
          <p:nvSpPr>
            <p:cNvPr id="178" name="Google Shape;178;p18"/>
            <p:cNvSpPr/>
            <p:nvPr/>
          </p:nvSpPr>
          <p:spPr>
            <a:xfrm>
              <a:off x="4588296" y="1557988"/>
              <a:ext cx="402414" cy="1136125"/>
            </a:xfrm>
            <a:custGeom>
              <a:rect b="b" l="l" r="r" t="t"/>
              <a:pathLst>
                <a:path extrusionOk="0" h="44955" w="15923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" name="Google Shape;179;p18"/>
            <p:cNvGrpSpPr/>
            <p:nvPr/>
          </p:nvGrpSpPr>
          <p:grpSpPr>
            <a:xfrm>
              <a:off x="4708538" y="1583316"/>
              <a:ext cx="163226" cy="614726"/>
              <a:chOff x="4708538" y="1583316"/>
              <a:chExt cx="163226" cy="614726"/>
            </a:xfrm>
          </p:grpSpPr>
          <p:sp>
            <p:nvSpPr>
              <p:cNvPr id="180" name="Google Shape;180;p18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rect b="b" l="l" r="r" t="t"/>
                <a:pathLst>
                  <a:path extrusionOk="0" h="5667" w="5853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rect b="b" l="l" r="r" t="t"/>
                <a:pathLst>
                  <a:path extrusionOk="0" h="3197" w="3488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8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rect b="b" l="l" r="r" t="t"/>
                <a:pathLst>
                  <a:path extrusionOk="0" h="5167" w="417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>
                <a:off x="4712867" y="2044660"/>
                <a:ext cx="137095" cy="153381"/>
              </a:xfrm>
              <a:custGeom>
                <a:rect b="b" l="l" r="r" t="t"/>
                <a:pathLst>
                  <a:path extrusionOk="0" h="5500" w="4916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rect b="b" l="l" r="r" t="t"/>
                <a:pathLst>
                  <a:path extrusionOk="0" h="3147" w="4617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8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rect b="b" l="l" r="r" t="t"/>
                <a:pathLst>
                  <a:path extrusionOk="0" h="3110" w="3047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6" name="Google Shape;186;p18"/>
          <p:cNvSpPr txBox="1"/>
          <p:nvPr/>
        </p:nvSpPr>
        <p:spPr>
          <a:xfrm>
            <a:off x="4494275" y="3714176"/>
            <a:ext cx="2225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ts val="1300"/>
              <a:buFont typeface="Montserrat"/>
              <a:buNone/>
            </a:pPr>
            <a:r>
              <a:rPr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Body Temperature 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4486775" y="3276626"/>
            <a:ext cx="2225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ts val="1300"/>
              <a:buFont typeface="Montserrat"/>
              <a:buNone/>
            </a:pPr>
            <a:r>
              <a:rPr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Heart Rate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050" y="1392650"/>
            <a:ext cx="4715125" cy="3020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19"/>
          <p:cNvGrpSpPr/>
          <p:nvPr/>
        </p:nvGrpSpPr>
        <p:grpSpPr>
          <a:xfrm>
            <a:off x="620116" y="544748"/>
            <a:ext cx="2164248" cy="1113000"/>
            <a:chOff x="791125" y="1362000"/>
            <a:chExt cx="2362200" cy="3180000"/>
          </a:xfrm>
        </p:grpSpPr>
        <p:sp>
          <p:nvSpPr>
            <p:cNvPr id="194" name="Google Shape;194;p19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rgbClr val="FFB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19"/>
          <p:cNvSpPr txBox="1"/>
          <p:nvPr/>
        </p:nvSpPr>
        <p:spPr>
          <a:xfrm>
            <a:off x="620138" y="753500"/>
            <a:ext cx="2164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SENSOR NODE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[Publisher]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200" name="Google Shape;200;p19"/>
          <p:cNvGrpSpPr/>
          <p:nvPr/>
        </p:nvGrpSpPr>
        <p:grpSpPr>
          <a:xfrm>
            <a:off x="1818938" y="1902022"/>
            <a:ext cx="353453" cy="369974"/>
            <a:chOff x="-41893475" y="3584850"/>
            <a:chExt cx="318225" cy="316650"/>
          </a:xfrm>
        </p:grpSpPr>
        <p:sp>
          <p:nvSpPr>
            <p:cNvPr id="201" name="Google Shape;201;p19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0"/>
          <p:cNvGrpSpPr/>
          <p:nvPr/>
        </p:nvGrpSpPr>
        <p:grpSpPr>
          <a:xfrm>
            <a:off x="1818938" y="1902022"/>
            <a:ext cx="353453" cy="369974"/>
            <a:chOff x="-41893475" y="3584850"/>
            <a:chExt cx="318225" cy="316650"/>
          </a:xfrm>
        </p:grpSpPr>
        <p:sp>
          <p:nvSpPr>
            <p:cNvPr id="210" name="Google Shape;210;p20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20"/>
          <p:cNvGrpSpPr/>
          <p:nvPr/>
        </p:nvGrpSpPr>
        <p:grpSpPr>
          <a:xfrm>
            <a:off x="246441" y="514072"/>
            <a:ext cx="2309759" cy="1181688"/>
            <a:chOff x="791125" y="1362000"/>
            <a:chExt cx="2362200" cy="3180000"/>
          </a:xfrm>
        </p:grpSpPr>
        <p:sp>
          <p:nvSpPr>
            <p:cNvPr id="215" name="Google Shape;215;p20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rgbClr val="7EA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0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0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0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0"/>
          <p:cNvSpPr txBox="1"/>
          <p:nvPr/>
        </p:nvSpPr>
        <p:spPr>
          <a:xfrm>
            <a:off x="292663" y="782113"/>
            <a:ext cx="230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RASPBERRY PI</a:t>
            </a:r>
            <a:endParaRPr sz="16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[MQTT BROKER]</a:t>
            </a:r>
            <a:endParaRPr sz="16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4691191" y="3596014"/>
            <a:ext cx="351703" cy="369945"/>
            <a:chOff x="-40011050" y="3972375"/>
            <a:chExt cx="316650" cy="316625"/>
          </a:xfrm>
        </p:grpSpPr>
        <p:sp>
          <p:nvSpPr>
            <p:cNvPr id="222" name="Google Shape;222;p20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4" name="Google Shape;2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025" y="1427725"/>
            <a:ext cx="4388285" cy="329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1"/>
          <p:cNvGrpSpPr/>
          <p:nvPr/>
        </p:nvGrpSpPr>
        <p:grpSpPr>
          <a:xfrm>
            <a:off x="1818938" y="1902022"/>
            <a:ext cx="353453" cy="369974"/>
            <a:chOff x="-41893475" y="3584850"/>
            <a:chExt cx="318225" cy="316650"/>
          </a:xfrm>
        </p:grpSpPr>
        <p:sp>
          <p:nvSpPr>
            <p:cNvPr id="230" name="Google Shape;230;p21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21"/>
          <p:cNvGrpSpPr/>
          <p:nvPr/>
        </p:nvGrpSpPr>
        <p:grpSpPr>
          <a:xfrm>
            <a:off x="354006" y="573842"/>
            <a:ext cx="2164248" cy="1210308"/>
            <a:chOff x="791125" y="1362000"/>
            <a:chExt cx="2362200" cy="3180000"/>
          </a:xfrm>
        </p:grpSpPr>
        <p:sp>
          <p:nvSpPr>
            <p:cNvPr id="235" name="Google Shape;235;p21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1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21"/>
          <p:cNvSpPr txBox="1"/>
          <p:nvPr/>
        </p:nvSpPr>
        <p:spPr>
          <a:xfrm>
            <a:off x="318563" y="727845"/>
            <a:ext cx="21642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MOBILE DEVICE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[SUBSCRIBER/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PUBLISHER]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550" y="727850"/>
            <a:ext cx="3081374" cy="415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900" y="806813"/>
            <a:ext cx="3043925" cy="30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675" y="1707650"/>
            <a:ext cx="3813350" cy="2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650" y="2911600"/>
            <a:ext cx="3971350" cy="223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2"/>
          <p:cNvGrpSpPr/>
          <p:nvPr/>
        </p:nvGrpSpPr>
        <p:grpSpPr>
          <a:xfrm>
            <a:off x="3489866" y="223248"/>
            <a:ext cx="2164248" cy="1113000"/>
            <a:chOff x="791125" y="1362000"/>
            <a:chExt cx="2362200" cy="3180000"/>
          </a:xfrm>
        </p:grpSpPr>
        <p:sp>
          <p:nvSpPr>
            <p:cNvPr id="250" name="Google Shape;250;p22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rgbClr val="FFB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22"/>
          <p:cNvSpPr txBox="1"/>
          <p:nvPr/>
        </p:nvSpPr>
        <p:spPr>
          <a:xfrm>
            <a:off x="3489888" y="432000"/>
            <a:ext cx="2164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Heartbeat</a:t>
            </a:r>
            <a:b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-GB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Sensor 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256" name="Google Shape;256;p22"/>
          <p:cNvGrpSpPr/>
          <p:nvPr/>
        </p:nvGrpSpPr>
        <p:grpSpPr>
          <a:xfrm>
            <a:off x="7660488" y="1424397"/>
            <a:ext cx="353453" cy="369974"/>
            <a:chOff x="-41893475" y="3584850"/>
            <a:chExt cx="318225" cy="316650"/>
          </a:xfrm>
        </p:grpSpPr>
        <p:sp>
          <p:nvSpPr>
            <p:cNvPr id="257" name="Google Shape;257;p22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